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  <p:sldMasterId id="2147483661" r:id="rId2"/>
  </p:sldMasterIdLst>
  <p:notesMasterIdLst>
    <p:notesMasterId r:id="rId6"/>
  </p:notesMasterIdLst>
  <p:sldIdLst>
    <p:sldId id="256" r:id="rId3"/>
    <p:sldId id="261" r:id="rId4"/>
    <p:sldId id="258" r:id="rId5"/>
  </p:sldIdLst>
  <p:sldSz cx="9144000" cy="5143500" type="screen16x9"/>
  <p:notesSz cx="6858000" cy="9144000"/>
  <p:embeddedFontLst>
    <p:embeddedFont>
      <p:font typeface="Comfortaa" panose="020B0604020202020204" charset="0"/>
      <p:regular r:id="rId7"/>
      <p:bold r:id="rId8"/>
    </p:embeddedFont>
    <p:embeddedFont>
      <p:font typeface="Lato" panose="020B0604020202020204" charset="0"/>
      <p:regular r:id="rId9"/>
      <p:bold r:id="rId10"/>
      <p:italic r:id="rId11"/>
      <p:boldItalic r:id="rId12"/>
    </p:embeddedFont>
    <p:embeddedFont>
      <p:font typeface="Montserrat" panose="020B0604020202020204" charset="0"/>
      <p:regular r:id="rId13"/>
      <p:bold r:id="rId14"/>
      <p:italic r:id="rId15"/>
      <p:boldItalic r:id="rId16"/>
    </p:embeddedFont>
    <p:embeddedFont>
      <p:font typeface="Raleway" panose="020B0604020202020204" charset="0"/>
      <p:regular r:id="rId17"/>
      <p:bold r:id="rId18"/>
      <p:italic r:id="rId19"/>
      <p:boldItalic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4690ED6-2B78-4921-9739-BF9B6A6A56F0}">
  <a:tblStyle styleId="{44690ED6-2B78-4921-9739-BF9B6A6A56F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1" d="100"/>
          <a:sy n="141" d="100"/>
        </p:scale>
        <p:origin x="138" y="33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font" Target="fonts/font12.fntdata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font" Target="fonts/font11.fntdata"/><Relationship Id="rId2" Type="http://schemas.openxmlformats.org/officeDocument/2006/relationships/slideMaster" Target="slideMasters/slideMaster2.xml"/><Relationship Id="rId16" Type="http://schemas.openxmlformats.org/officeDocument/2006/relationships/font" Target="fonts/font10.fntdata"/><Relationship Id="rId20" Type="http://schemas.openxmlformats.org/officeDocument/2006/relationships/font" Target="fonts/font14.fntdata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font" Target="fonts/font9.fntdata"/><Relationship Id="rId23" Type="http://schemas.openxmlformats.org/officeDocument/2006/relationships/theme" Target="theme/theme1.xml"/><Relationship Id="rId10" Type="http://schemas.openxmlformats.org/officeDocument/2006/relationships/font" Target="fonts/font4.fntdata"/><Relationship Id="rId19" Type="http://schemas.openxmlformats.org/officeDocument/2006/relationships/font" Target="fonts/font13.fntdata"/><Relationship Id="rId4" Type="http://schemas.openxmlformats.org/officeDocument/2006/relationships/slide" Target="slides/slide2.xml"/><Relationship Id="rId9" Type="http://schemas.openxmlformats.org/officeDocument/2006/relationships/font" Target="fonts/font3.fntdata"/><Relationship Id="rId14" Type="http://schemas.openxmlformats.org/officeDocument/2006/relationships/font" Target="fonts/font8.fntdata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cb9a0b074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cb9a0b074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723630543_3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723630543_3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" name="Google Shape;11;p2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2" name="Google Shape;12;p2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5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" name="Google Shape;11;p5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2" name="Google Shape;12;p5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Google Shape;13;p5"/>
          <p:cNvSpPr txBox="1">
            <a:spLocks noGrp="1"/>
          </p:cNvSpPr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5"/>
          <p:cNvSpPr txBox="1">
            <a:spLocks noGrp="1"/>
          </p:cNvSpPr>
          <p:nvPr>
            <p:ph type="subTitle" idx="1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5" name="Google Shape;15;p5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339644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6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36075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bg>
      <p:bgPr>
        <a:solidFill>
          <a:srgbClr val="353535"/>
        </a:solid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Google Shape;19;p7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0" name="Google Shape;20;p7"/>
          <p:cNvSpPr txBox="1">
            <a:spLocks noGrp="1"/>
          </p:cNvSpPr>
          <p:nvPr>
            <p:ph type="title"/>
          </p:nvPr>
        </p:nvSpPr>
        <p:spPr>
          <a:xfrm>
            <a:off x="283103" y="712141"/>
            <a:ext cx="6244200" cy="38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1" name="Google Shape;21;p7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931413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bg>
      <p:bgPr>
        <a:solidFill>
          <a:schemeClr val="dk1"/>
        </a:solid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Google Shape;23;p8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4" name="Google Shape;24;p8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5" name="Google Shape;25;p8"/>
          <p:cNvSpPr txBox="1">
            <a:spLocks noGrp="1"/>
          </p:cNvSpPr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8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052424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Google Shape;28;p9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9" name="Google Shape;29;p9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0" name="Google Shape;30;p9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1" name="Google Shape;31;p9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9"/>
          <p:cNvSpPr txBox="1">
            <a:spLocks noGrp="1"/>
          </p:cNvSpPr>
          <p:nvPr>
            <p:ph type="body" idx="1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3" name="Google Shape;33;p9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056872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10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6" name="Google Shape;36;p10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7" name="Google Shape;37;p10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8" name="Google Shape;38;p10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body" idx="1"/>
          </p:nvPr>
        </p:nvSpPr>
        <p:spPr>
          <a:xfrm>
            <a:off x="2400303" y="1602675"/>
            <a:ext cx="3071400" cy="300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body" idx="2"/>
          </p:nvPr>
        </p:nvSpPr>
        <p:spPr>
          <a:xfrm>
            <a:off x="5650572" y="1602675"/>
            <a:ext cx="3071400" cy="300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1" name="Google Shape;41;p10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998016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1"/>
          <p:cNvSpPr txBox="1">
            <a:spLocks noGrp="1"/>
          </p:cNvSpPr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634217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6" name="Google Shape;46;p12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7" name="Google Shape;47;p12"/>
          <p:cNvSpPr txBox="1">
            <a:spLocks noGrp="1"/>
          </p:cNvSpPr>
          <p:nvPr>
            <p:ph type="title"/>
          </p:nvPr>
        </p:nvSpPr>
        <p:spPr>
          <a:xfrm>
            <a:off x="319500" y="936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8" name="Google Shape;48;p12"/>
          <p:cNvSpPr txBox="1">
            <a:spLocks noGrp="1"/>
          </p:cNvSpPr>
          <p:nvPr>
            <p:ph type="body" idx="1"/>
          </p:nvPr>
        </p:nvSpPr>
        <p:spPr>
          <a:xfrm>
            <a:off x="319500" y="1846804"/>
            <a:ext cx="2808000" cy="280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73143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/>
          <p:nvPr/>
        </p:nvSpPr>
        <p:spPr>
          <a:xfrm>
            <a:off x="4572000" y="1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52" name="Google Shape;52;p13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3" name="Google Shape;53;p13"/>
          <p:cNvSpPr txBox="1">
            <a:spLocks noGrp="1"/>
          </p:cNvSpPr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subTitle" idx="1"/>
          </p:nvPr>
        </p:nvSpPr>
        <p:spPr>
          <a:xfrm>
            <a:off x="265500" y="2735371"/>
            <a:ext cx="4045200" cy="13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32024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8" name="Google Shape;18;p3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9" name="Google Shape;19;p3"/>
          <p:cNvSpPr txBox="1">
            <a:spLocks noGrp="1"/>
          </p:cNvSpPr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8" name="Google Shape;58;p14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9" name="Google Shape;59;p14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0" name="Google Shape;60;p14"/>
          <p:cNvSpPr txBox="1">
            <a:spLocks noGrp="1"/>
          </p:cNvSpPr>
          <p:nvPr>
            <p:ph type="body" idx="1"/>
          </p:nvPr>
        </p:nvSpPr>
        <p:spPr>
          <a:xfrm>
            <a:off x="328017" y="4226025"/>
            <a:ext cx="83886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344676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" name="Google Shape;63;p15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4" name="Google Shape;64;p15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5" name="Google Shape;65;p15"/>
          <p:cNvSpPr txBox="1">
            <a:spLocks noGrp="1"/>
          </p:cNvSpPr>
          <p:nvPr>
            <p:ph type="title" hasCustomPrompt="1"/>
          </p:nvPr>
        </p:nvSpPr>
        <p:spPr>
          <a:xfrm>
            <a:off x="853950" y="1304850"/>
            <a:ext cx="7436100" cy="153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66" name="Google Shape;66;p15"/>
          <p:cNvSpPr txBox="1">
            <a:spLocks noGrp="1"/>
          </p:cNvSpPr>
          <p:nvPr>
            <p:ph type="body" idx="1"/>
          </p:nvPr>
        </p:nvSpPr>
        <p:spPr>
          <a:xfrm>
            <a:off x="853950" y="2919450"/>
            <a:ext cx="7436100" cy="10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21512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Google Shape;22;p4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3" name="Google Shape;23;p4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4" name="Google Shape;24;p4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5" name="Google Shape;25;p4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body" idx="1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Google Shape;29;p5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0" name="Google Shape;30;p5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1" name="Google Shape;31;p5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>
            <a:off x="2400303" y="1602675"/>
            <a:ext cx="30714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body" idx="2"/>
          </p:nvPr>
        </p:nvSpPr>
        <p:spPr>
          <a:xfrm>
            <a:off x="5650572" y="1602675"/>
            <a:ext cx="30714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Google Shape;40;p7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319500" y="936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319500" y="1846804"/>
            <a:ext cx="2808000" cy="2806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"/>
          <p:cNvSpPr/>
          <p:nvPr/>
        </p:nvSpPr>
        <p:spPr>
          <a:xfrm>
            <a:off x="4572000" y="1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50" name="Google Shape;5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1" name="Google Shape;51;p9"/>
          <p:cNvSpPr txBox="1">
            <a:spLocks noGrp="1"/>
          </p:cNvSpPr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subTitle" idx="1"/>
          </p:nvPr>
        </p:nvSpPr>
        <p:spPr>
          <a:xfrm>
            <a:off x="265500" y="273537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Google Shape;56;p10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7" name="Google Shape;57;p10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8" name="Google Shape;58;p10"/>
          <p:cNvSpPr txBox="1">
            <a:spLocks noGrp="1"/>
          </p:cNvSpPr>
          <p:nvPr>
            <p:ph type="body" idx="1"/>
          </p:nvPr>
        </p:nvSpPr>
        <p:spPr>
          <a:xfrm>
            <a:off x="328017" y="4226025"/>
            <a:ext cx="83886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Google Shape;61;p11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2" name="Google Shape;62;p11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3" name="Google Shape;63;p11"/>
          <p:cNvSpPr txBox="1">
            <a:spLocks noGrp="1"/>
          </p:cNvSpPr>
          <p:nvPr>
            <p:ph type="title" hasCustomPrompt="1"/>
          </p:nvPr>
        </p:nvSpPr>
        <p:spPr>
          <a:xfrm>
            <a:off x="853950" y="1304850"/>
            <a:ext cx="74361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853950" y="2919450"/>
            <a:ext cx="74361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wiss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4"/>
          <p:cNvSpPr txBox="1">
            <a:spLocks noGrp="1"/>
          </p:cNvSpPr>
          <p:nvPr>
            <p:ph type="body" idx="1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Lato"/>
              <a:buChar char="■"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4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69975344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3"/>
          <p:cNvSpPr txBox="1">
            <a:spLocks noGrp="1"/>
          </p:cNvSpPr>
          <p:nvPr>
            <p:ph type="ctrTitle"/>
          </p:nvPr>
        </p:nvSpPr>
        <p:spPr>
          <a:xfrm>
            <a:off x="2371725" y="630225"/>
            <a:ext cx="6331500" cy="56227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dirty="0">
                <a:solidFill>
                  <a:schemeClr val="bg2"/>
                </a:solidFill>
                <a:latin typeface="Comfortaa"/>
                <a:ea typeface="Comfortaa"/>
                <a:cs typeface="Comfortaa"/>
                <a:sym typeface="Comfortaa"/>
              </a:rPr>
              <a:t>MODULO 2 </a:t>
            </a:r>
            <a:endParaRPr sz="3000" dirty="0">
              <a:solidFill>
                <a:schemeClr val="bg2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73" name="Google Shape;73;p13"/>
          <p:cNvSpPr txBox="1">
            <a:spLocks noGrp="1"/>
          </p:cNvSpPr>
          <p:nvPr>
            <p:ph type="subTitle" idx="1"/>
          </p:nvPr>
        </p:nvSpPr>
        <p:spPr>
          <a:xfrm>
            <a:off x="2390267" y="1363579"/>
            <a:ext cx="6331500" cy="311657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3200" b="1" dirty="0">
                <a:latin typeface="Comfortaa"/>
                <a:ea typeface="Comfortaa"/>
                <a:cs typeface="Comfortaa"/>
                <a:sym typeface="Comfortaa"/>
              </a:rPr>
              <a:t>CONTESTI PER LA MUTUALITA’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769ACE0A-44BC-47CE-8343-3DACDB7284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769" y="171301"/>
            <a:ext cx="506012" cy="658425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CE1B27B6-90E8-43E7-9FA1-7F11A7F00C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7759" y="948638"/>
            <a:ext cx="1201016" cy="24386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dk2"/>
            </a:gs>
            <a:gs pos="5000">
              <a:schemeClr val="dk2"/>
            </a:gs>
            <a:gs pos="47000">
              <a:schemeClr val="dk1"/>
            </a:gs>
            <a:gs pos="76000">
              <a:schemeClr val="dk1"/>
            </a:gs>
            <a:gs pos="100000">
              <a:srgbClr val="3F3F3F"/>
            </a:gs>
          </a:gsLst>
          <a:lin ang="5400000" scaled="0"/>
        </a:gradFill>
        <a:effectLst/>
      </p:bgPr>
    </p:bg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" name="Google Shape;143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4089" y="186750"/>
            <a:ext cx="506012" cy="658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64089" y="962168"/>
            <a:ext cx="1201016" cy="24386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A005ADD1-B1E3-437E-9B6A-7BA80DE24B52}"/>
              </a:ext>
            </a:extLst>
          </p:cNvPr>
          <p:cNvSpPr txBox="1"/>
          <p:nvPr/>
        </p:nvSpPr>
        <p:spPr>
          <a:xfrm>
            <a:off x="1212426" y="1815254"/>
            <a:ext cx="696976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800" b="1" dirty="0"/>
              <a:t>PARTENDO DALLA </a:t>
            </a:r>
            <a:r>
              <a:rPr lang="it-IT" sz="1800" b="1" dirty="0">
                <a:solidFill>
                  <a:schemeClr val="bg1"/>
                </a:solidFill>
              </a:rPr>
              <a:t>CONSAPEVOLEZZA</a:t>
            </a:r>
            <a:r>
              <a:rPr lang="it-IT" sz="1800" b="1" dirty="0"/>
              <a:t> DI: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b="1" dirty="0"/>
              <a:t>SFRUTTAMENTO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b="1" dirty="0"/>
              <a:t>DIFFICOLTA’ SIMILI PER TUTTI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it-IT" sz="1800" b="1" dirty="0"/>
          </a:p>
          <a:p>
            <a:r>
              <a:rPr lang="it-IT" sz="1800" b="1" dirty="0"/>
              <a:t>                     COME AIUTARSI DA SOLI?</a:t>
            </a:r>
          </a:p>
          <a:p>
            <a:endParaRPr lang="it-IT" sz="1800" b="1" dirty="0"/>
          </a:p>
          <a:p>
            <a:r>
              <a:rPr lang="it-IT" sz="1800" b="1" dirty="0"/>
              <a:t>                                       </a:t>
            </a:r>
            <a:r>
              <a:rPr lang="it-IT" sz="1800" b="1" dirty="0">
                <a:solidFill>
                  <a:schemeClr val="bg1"/>
                </a:solidFill>
              </a:rPr>
              <a:t>LA RISPOSTA E’ COLLETTIVA</a:t>
            </a:r>
          </a:p>
          <a:p>
            <a:endParaRPr lang="it-IT" sz="1800" b="1" dirty="0"/>
          </a:p>
          <a:p>
            <a:pPr algn="ctr"/>
            <a:endParaRPr lang="it-IT" b="1" i="1" dirty="0">
              <a:solidFill>
                <a:schemeClr val="bg1"/>
              </a:solidFill>
            </a:endParaRPr>
          </a:p>
          <a:p>
            <a:pPr algn="ctr"/>
            <a:endParaRPr lang="it-IT" b="1" i="1" dirty="0">
              <a:solidFill>
                <a:schemeClr val="bg1"/>
              </a:solidFill>
            </a:endParaRPr>
          </a:p>
        </p:txBody>
      </p:sp>
      <p:sp>
        <p:nvSpPr>
          <p:cNvPr id="4" name="Freccia destra rientrata 3">
            <a:extLst>
              <a:ext uri="{FF2B5EF4-FFF2-40B4-BE49-F238E27FC236}">
                <a16:creationId xmlns:a16="http://schemas.microsoft.com/office/drawing/2014/main" id="{9FEF9338-5F03-40E1-BF4A-57287248CE48}"/>
              </a:ext>
            </a:extLst>
          </p:cNvPr>
          <p:cNvSpPr/>
          <p:nvPr/>
        </p:nvSpPr>
        <p:spPr>
          <a:xfrm>
            <a:off x="1365105" y="2872691"/>
            <a:ext cx="1029547" cy="250613"/>
          </a:xfrm>
          <a:prstGeom prst="notched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Freccia destra rientrata 6">
            <a:extLst>
              <a:ext uri="{FF2B5EF4-FFF2-40B4-BE49-F238E27FC236}">
                <a16:creationId xmlns:a16="http://schemas.microsoft.com/office/drawing/2014/main" id="{A71392CA-BB1A-4633-B734-3AF9477FA9C8}"/>
              </a:ext>
            </a:extLst>
          </p:cNvPr>
          <p:cNvSpPr/>
          <p:nvPr/>
        </p:nvSpPr>
        <p:spPr>
          <a:xfrm>
            <a:off x="2394652" y="3350211"/>
            <a:ext cx="1029547" cy="250613"/>
          </a:xfrm>
          <a:prstGeom prst="notched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Google Shape;86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6200" y="162726"/>
            <a:ext cx="8790725" cy="4818049"/>
          </a:xfrm>
          <a:prstGeom prst="rect">
            <a:avLst/>
          </a:prstGeom>
          <a:gradFill>
            <a:gsLst>
              <a:gs pos="75000">
                <a:schemeClr val="bg2">
                  <a:lumMod val="75000"/>
                  <a:lumOff val="25000"/>
                </a:schemeClr>
              </a:gs>
              <a:gs pos="100000">
                <a:schemeClr val="tx1"/>
              </a:gs>
              <a:gs pos="87000">
                <a:schemeClr val="tx1"/>
              </a:gs>
              <a:gs pos="100000">
                <a:schemeClr val="tx1"/>
              </a:gs>
            </a:gsLst>
            <a:lin ang="5400000" scaled="1"/>
          </a:gradFill>
          <a:ln>
            <a:noFill/>
          </a:ln>
        </p:spPr>
      </p:pic>
      <p:sp>
        <p:nvSpPr>
          <p:cNvPr id="88" name="Google Shape;88;p15"/>
          <p:cNvSpPr txBox="1"/>
          <p:nvPr/>
        </p:nvSpPr>
        <p:spPr>
          <a:xfrm>
            <a:off x="1571160" y="821150"/>
            <a:ext cx="5401200" cy="2992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b="1" dirty="0">
                <a:solidFill>
                  <a:schemeClr val="tx1"/>
                </a:solidFill>
                <a:latin typeface="Montserrat"/>
                <a:ea typeface="Montserrat"/>
                <a:cs typeface="Montserrat"/>
                <a:sym typeface="Montserrat"/>
              </a:rPr>
              <a:t>DIFFICOLTA’ SIMILI PER TUTTI: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it-IT" sz="1800" b="1" dirty="0">
              <a:solidFill>
                <a:schemeClr val="tx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endParaRPr lang="it-IT" sz="1800" b="1" dirty="0">
              <a:solidFill>
                <a:schemeClr val="bg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it-IT" sz="1800" b="1" dirty="0">
              <a:solidFill>
                <a:schemeClr val="lt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it-IT" sz="2400" b="1" dirty="0">
              <a:solidFill>
                <a:schemeClr val="lt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it-IT" sz="2400" b="1" dirty="0">
              <a:solidFill>
                <a:schemeClr val="lt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it-IT" sz="2400" b="1" dirty="0">
              <a:solidFill>
                <a:schemeClr val="lt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it-IT" sz="2400" b="1" dirty="0">
              <a:solidFill>
                <a:schemeClr val="lt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 dirty="0">
              <a:solidFill>
                <a:schemeClr val="lt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9" name="Google Shape;89;p15"/>
          <p:cNvSpPr txBox="1">
            <a:spLocks noGrp="1"/>
          </p:cNvSpPr>
          <p:nvPr>
            <p:ph type="body" idx="4294967295"/>
          </p:nvPr>
        </p:nvSpPr>
        <p:spPr>
          <a:xfrm>
            <a:off x="1122025" y="821151"/>
            <a:ext cx="7595700" cy="290418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"/>
              <a:buChar char="➔"/>
            </a:pPr>
            <a:endParaRPr lang="it-IT" sz="1200" dirty="0">
              <a:latin typeface="Raleway"/>
              <a:ea typeface="Raleway"/>
              <a:cs typeface="Raleway"/>
              <a:sym typeface="Raleway"/>
            </a:endParaRPr>
          </a:p>
          <a:p>
            <a:pPr indent="-304800">
              <a:spcBef>
                <a:spcPts val="1000"/>
              </a:spcBef>
              <a:buClr>
                <a:schemeClr val="dk1"/>
              </a:buClr>
              <a:buSzPts val="1200"/>
              <a:buFont typeface="Raleway"/>
              <a:buChar char="➔"/>
            </a:pPr>
            <a:r>
              <a:rPr lang="it-IT" sz="1400" b="1" dirty="0">
                <a:latin typeface="Raleway"/>
                <a:ea typeface="Raleway"/>
                <a:cs typeface="Raleway"/>
                <a:sym typeface="Raleway"/>
              </a:rPr>
              <a:t>Perdere il carico durante il trasporto</a:t>
            </a:r>
          </a:p>
          <a:p>
            <a:pPr indent="-304800">
              <a:spcBef>
                <a:spcPts val="1000"/>
              </a:spcBef>
              <a:buClr>
                <a:schemeClr val="dk1"/>
              </a:buClr>
              <a:buSzPts val="1200"/>
              <a:buFont typeface="Raleway"/>
              <a:buChar char="➔"/>
            </a:pPr>
            <a:r>
              <a:rPr lang="it-IT" sz="1400" b="1" dirty="0">
                <a:latin typeface="Raleway"/>
                <a:ea typeface="Raleway"/>
                <a:cs typeface="Raleway"/>
                <a:sym typeface="Raleway"/>
              </a:rPr>
              <a:t>Inabilità o incidenti sul lavoro</a:t>
            </a:r>
          </a:p>
          <a:p>
            <a:pPr indent="-304800">
              <a:spcBef>
                <a:spcPts val="1000"/>
              </a:spcBef>
              <a:buClr>
                <a:schemeClr val="dk1"/>
              </a:buClr>
              <a:buSzPts val="1200"/>
              <a:buFont typeface="Raleway"/>
              <a:buChar char="➔"/>
            </a:pPr>
            <a:r>
              <a:rPr lang="it-IT" sz="1400" b="1" dirty="0">
                <a:latin typeface="Raleway"/>
                <a:ea typeface="Raleway"/>
                <a:cs typeface="Raleway"/>
                <a:sym typeface="Raleway"/>
              </a:rPr>
              <a:t>Malattie non pagate</a:t>
            </a:r>
          </a:p>
          <a:p>
            <a:pPr indent="-304800">
              <a:spcBef>
                <a:spcPts val="1000"/>
              </a:spcBef>
              <a:buClr>
                <a:schemeClr val="dk1"/>
              </a:buClr>
              <a:buSzPts val="1200"/>
              <a:buFont typeface="Raleway"/>
              <a:buChar char="➔"/>
            </a:pPr>
            <a:r>
              <a:rPr lang="it-IT" sz="1400" b="1" dirty="0">
                <a:latin typeface="Raleway"/>
                <a:ea typeface="Raleway"/>
                <a:cs typeface="Raleway"/>
                <a:sym typeface="Raleway"/>
              </a:rPr>
              <a:t>Diventare troppo vecchi per lavorare</a:t>
            </a:r>
          </a:p>
          <a:p>
            <a:pPr indent="-304800">
              <a:spcBef>
                <a:spcPts val="1000"/>
              </a:spcBef>
              <a:buClr>
                <a:schemeClr val="dk1"/>
              </a:buClr>
              <a:buSzPts val="1200"/>
              <a:buFont typeface="Raleway"/>
              <a:buChar char="➔"/>
            </a:pPr>
            <a:r>
              <a:rPr lang="it-IT" sz="1400" b="1" dirty="0">
                <a:latin typeface="Raleway"/>
                <a:ea typeface="Raleway"/>
                <a:cs typeface="Raleway"/>
                <a:sym typeface="Raleway"/>
              </a:rPr>
              <a:t>Istruzione minima comune a tutti</a:t>
            </a:r>
          </a:p>
          <a:p>
            <a:pPr indent="-304800">
              <a:spcBef>
                <a:spcPts val="1000"/>
              </a:spcBef>
              <a:buClr>
                <a:schemeClr val="dk1"/>
              </a:buClr>
              <a:buSzPts val="1200"/>
              <a:buFont typeface="Raleway"/>
              <a:buChar char="➔"/>
            </a:pPr>
            <a:r>
              <a:rPr lang="it-IT" sz="1400" b="1" dirty="0">
                <a:latin typeface="Raleway"/>
                <a:ea typeface="Raleway"/>
                <a:cs typeface="Raleway"/>
                <a:sym typeface="Raleway"/>
              </a:rPr>
              <a:t>Diritti sul lavoro</a:t>
            </a:r>
          </a:p>
          <a:p>
            <a:pPr marL="152400" indent="0">
              <a:spcBef>
                <a:spcPts val="1000"/>
              </a:spcBef>
              <a:buClr>
                <a:schemeClr val="dk1"/>
              </a:buClr>
              <a:buSzPts val="1200"/>
              <a:buNone/>
            </a:pPr>
            <a:endParaRPr lang="it-IT" sz="1400" b="1" dirty="0">
              <a:latin typeface="Raleway"/>
              <a:ea typeface="Raleway"/>
              <a:cs typeface="Raleway"/>
              <a:sym typeface="Raleway"/>
            </a:endParaRPr>
          </a:p>
          <a:p>
            <a:pPr marL="152400" indent="0" algn="ctr">
              <a:spcBef>
                <a:spcPts val="1000"/>
              </a:spcBef>
              <a:buClr>
                <a:schemeClr val="dk1"/>
              </a:buClr>
              <a:buSzPts val="1200"/>
              <a:buNone/>
            </a:pPr>
            <a:r>
              <a:rPr lang="it-IT" sz="1600" b="1" i="1" dirty="0">
                <a:solidFill>
                  <a:schemeClr val="bg2"/>
                </a:solidFill>
                <a:latin typeface="Raleway"/>
                <a:ea typeface="Raleway"/>
                <a:cs typeface="Raleway"/>
                <a:sym typeface="Raleway"/>
              </a:rPr>
              <a:t>SOLUZIONI INDIVIDUALI O COLLETTIVE?</a:t>
            </a:r>
          </a:p>
          <a:p>
            <a:pPr marL="152400" indent="0">
              <a:spcBef>
                <a:spcPts val="1000"/>
              </a:spcBef>
              <a:buClr>
                <a:schemeClr val="dk1"/>
              </a:buClr>
              <a:buSzPts val="1200"/>
              <a:buNone/>
            </a:pPr>
            <a:endParaRPr lang="it-IT" sz="1400" b="1" dirty="0">
              <a:latin typeface="Raleway"/>
              <a:ea typeface="Raleway"/>
              <a:cs typeface="Raleway"/>
              <a:sym typeface="Raleway"/>
            </a:endParaRPr>
          </a:p>
          <a:p>
            <a:pPr indent="-304800">
              <a:spcBef>
                <a:spcPts val="1000"/>
              </a:spcBef>
              <a:buClr>
                <a:schemeClr val="dk1"/>
              </a:buClr>
              <a:buSzPts val="1200"/>
              <a:buFont typeface="Raleway"/>
              <a:buChar char="➔"/>
            </a:pPr>
            <a:endParaRPr lang="it-IT" sz="1400" dirty="0">
              <a:latin typeface="Raleway"/>
              <a:ea typeface="Raleway"/>
              <a:cs typeface="Raleway"/>
              <a:sym typeface="Raleway"/>
            </a:endParaRPr>
          </a:p>
          <a:p>
            <a:pPr marL="15240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 b="1" dirty="0">
              <a:latin typeface="Raleway"/>
              <a:ea typeface="Raleway"/>
              <a:cs typeface="Raleway"/>
              <a:sym typeface="Raleway"/>
            </a:endParaRPr>
          </a:p>
          <a:p>
            <a:pPr marL="152400" lvl="0" indent="0" algn="l" rtl="0"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200"/>
              <a:buNone/>
            </a:pPr>
            <a:endParaRPr lang="it-IT" sz="1200" b="1" dirty="0">
              <a:latin typeface="Raleway"/>
              <a:ea typeface="Raleway"/>
              <a:cs typeface="Raleway"/>
              <a:sym typeface="Raleway"/>
            </a:endParaRPr>
          </a:p>
          <a:p>
            <a:pPr marL="457200" lvl="0" indent="-304800" algn="l" rtl="0"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200"/>
              <a:buFont typeface="Raleway"/>
              <a:buChar char="➔"/>
            </a:pPr>
            <a:endParaRPr sz="1200" dirty="0">
              <a:latin typeface="Raleway"/>
              <a:ea typeface="Raleway"/>
              <a:cs typeface="Raleway"/>
              <a:sym typeface="Raleway"/>
            </a:endParaRP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8E7AC4E4-4CE4-4800-AF86-5D76D827BEE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3482" y="162725"/>
            <a:ext cx="506012" cy="658425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79A21CAA-7C7B-4F3D-8A10-541E70FD8A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7075" y="899818"/>
            <a:ext cx="1201016" cy="24386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wiss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Swiss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</TotalTime>
  <Words>68</Words>
  <Application>Microsoft Office PowerPoint</Application>
  <PresentationFormat>Presentazione su schermo (16:9)</PresentationFormat>
  <Paragraphs>29</Paragraphs>
  <Slides>3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3</vt:i4>
      </vt:variant>
    </vt:vector>
  </HeadingPairs>
  <TitlesOfParts>
    <vt:vector size="11" baseType="lpstr">
      <vt:lpstr>Lato</vt:lpstr>
      <vt:lpstr>Raleway</vt:lpstr>
      <vt:lpstr>Montserrat</vt:lpstr>
      <vt:lpstr>Wingdings</vt:lpstr>
      <vt:lpstr>Comfortaa</vt:lpstr>
      <vt:lpstr>Arial</vt:lpstr>
      <vt:lpstr>Swiss</vt:lpstr>
      <vt:lpstr>1_Swiss</vt:lpstr>
      <vt:lpstr>MODULO 2 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Nome Società</dc:title>
  <cp:lastModifiedBy>Simona</cp:lastModifiedBy>
  <cp:revision>35</cp:revision>
  <dcterms:modified xsi:type="dcterms:W3CDTF">2020-04-16T21:31:10Z</dcterms:modified>
</cp:coreProperties>
</file>